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 Slab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0D48BF7-E3E5-4BED-85DB-DA7BB7238DA5}">
  <a:tblStyle styleId="{00D48BF7-E3E5-4BED-85DB-DA7BB7238D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Slab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cbbdd41e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0cbbdd41e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cbbdd41e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cbbdd41e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cbbdd41e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0cbbdd41e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cbbdd41e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cbbdd41e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c2dc06047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c2dc06047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cbbdd41e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cbbdd41e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0c2dc06047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0c2dc06047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0cbbdd41e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0cbbdd41e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d4cc407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d4cc407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cbbdd41e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cbbdd41e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c2dc0604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c2dc0604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cbbdd41e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cbbdd41e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sweeneygood/cost-of-higher-ed" TargetMode="External"/><Relationship Id="rId4" Type="http://schemas.openxmlformats.org/officeDocument/2006/relationships/hyperlink" Target="https://docs.google.com/document/d/1uCzuCRfA1VCetCFcZRhQjDK5JRvPfxHYiXAGHjOyiYI/edi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of Higher Education in Illinois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 Data Science Bootcamp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of Higher Ed Demo</a:t>
            </a:r>
            <a:endParaRPr/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538" y="1360025"/>
            <a:ext cx="7558932" cy="369457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 txBox="1"/>
          <p:nvPr/>
        </p:nvSpPr>
        <p:spPr>
          <a:xfrm>
            <a:off x="716350" y="10287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http://127.0.0.1:5000/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87900" y="36557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Learn?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0" y="1121275"/>
            <a:ext cx="35307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3415" lvl="0" marL="457200" rtl="0" algn="l">
              <a:spcBef>
                <a:spcPts val="0"/>
              </a:spcBef>
              <a:spcAft>
                <a:spcPts val="0"/>
              </a:spcAft>
              <a:buSzPts val="1808"/>
              <a:buChar char="-"/>
            </a:pPr>
            <a:r>
              <a:rPr lang="en" sz="1808"/>
              <a:t>M</a:t>
            </a:r>
            <a:r>
              <a:rPr lang="en" sz="1808"/>
              <a:t>arkers/binding data</a:t>
            </a:r>
            <a:endParaRPr sz="1808"/>
          </a:p>
          <a:p>
            <a:pPr indent="-343415" lvl="0" marL="457200" rtl="0" algn="l">
              <a:spcBef>
                <a:spcPts val="0"/>
              </a:spcBef>
              <a:spcAft>
                <a:spcPts val="0"/>
              </a:spcAft>
              <a:buSzPts val="1808"/>
              <a:buChar char="-"/>
            </a:pPr>
            <a:r>
              <a:rPr lang="en" sz="1808"/>
              <a:t>Flask and PostgreSQL</a:t>
            </a:r>
            <a:endParaRPr sz="1808"/>
          </a:p>
          <a:p>
            <a:pPr indent="-343415" lvl="0" marL="457200" rtl="0" algn="l">
              <a:spcBef>
                <a:spcPts val="0"/>
              </a:spcBef>
              <a:spcAft>
                <a:spcPts val="0"/>
              </a:spcAft>
              <a:buSzPts val="1808"/>
              <a:buChar char="-"/>
            </a:pPr>
            <a:r>
              <a:rPr lang="en" sz="1808"/>
              <a:t>Github/Git </a:t>
            </a:r>
            <a:endParaRPr sz="1808"/>
          </a:p>
          <a:p>
            <a:pPr indent="-343415" lvl="0" marL="457200" rtl="0" algn="l">
              <a:spcBef>
                <a:spcPts val="0"/>
              </a:spcBef>
              <a:spcAft>
                <a:spcPts val="0"/>
              </a:spcAft>
              <a:buSzPts val="1808"/>
              <a:buChar char="-"/>
            </a:pPr>
            <a:r>
              <a:rPr lang="en" sz="1808"/>
              <a:t>Chart.js</a:t>
            </a:r>
            <a:endParaRPr sz="1808"/>
          </a:p>
          <a:p>
            <a:pPr indent="-343415" lvl="0" marL="457200" rtl="0" algn="l">
              <a:spcBef>
                <a:spcPts val="0"/>
              </a:spcBef>
              <a:spcAft>
                <a:spcPts val="0"/>
              </a:spcAft>
              <a:buSzPts val="1808"/>
              <a:buChar char="-"/>
            </a:pPr>
            <a:r>
              <a:rPr lang="en" sz="1808"/>
              <a:t>Finalizing</a:t>
            </a:r>
            <a:endParaRPr sz="1808"/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0825" y="655700"/>
            <a:ext cx="5613174" cy="374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>
            <p:ph type="title"/>
          </p:nvPr>
        </p:nvSpPr>
        <p:spPr>
          <a:xfrm>
            <a:off x="26550" y="3440750"/>
            <a:ext cx="3530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41364"/>
              <a:buNone/>
            </a:pPr>
            <a:r>
              <a:rPr lang="en" sz="2393"/>
              <a:t>What would we improve?</a:t>
            </a:r>
            <a:endParaRPr sz="2393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41364"/>
              <a:buNone/>
            </a:pPr>
            <a:r>
              <a:t/>
            </a:r>
            <a:endParaRPr sz="2393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000"/>
              <a:t>What data to include?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594025"/>
            <a:ext cx="31884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815" lvl="0" marL="457200" rtl="0" algn="l">
              <a:spcBef>
                <a:spcPts val="0"/>
              </a:spcBef>
              <a:spcAft>
                <a:spcPts val="0"/>
              </a:spcAft>
              <a:buSzPts val="2208"/>
              <a:buChar char="-"/>
            </a:pPr>
            <a:r>
              <a:rPr lang="en" sz="2208"/>
              <a:t>Project Overview</a:t>
            </a:r>
            <a:endParaRPr sz="2208"/>
          </a:p>
          <a:p>
            <a:pPr indent="-368815" lvl="0" marL="457200" rtl="0" algn="l">
              <a:spcBef>
                <a:spcPts val="0"/>
              </a:spcBef>
              <a:spcAft>
                <a:spcPts val="0"/>
              </a:spcAft>
              <a:buSzPts val="2208"/>
              <a:buChar char="-"/>
            </a:pPr>
            <a:r>
              <a:rPr lang="en" sz="2208"/>
              <a:t>Getting the data</a:t>
            </a:r>
            <a:endParaRPr sz="2208"/>
          </a:p>
          <a:p>
            <a:pPr indent="-368815" lvl="0" marL="457200" rtl="0" algn="l">
              <a:spcBef>
                <a:spcPts val="0"/>
              </a:spcBef>
              <a:spcAft>
                <a:spcPts val="0"/>
              </a:spcAft>
              <a:buSzPts val="2208"/>
              <a:buChar char="-"/>
            </a:pPr>
            <a:r>
              <a:rPr lang="en" sz="2208"/>
              <a:t>Demo</a:t>
            </a:r>
            <a:endParaRPr sz="2208"/>
          </a:p>
          <a:p>
            <a:pPr indent="-368815" lvl="0" marL="457200" rtl="0" algn="l">
              <a:spcBef>
                <a:spcPts val="0"/>
              </a:spcBef>
              <a:spcAft>
                <a:spcPts val="0"/>
              </a:spcAft>
              <a:buSzPts val="2208"/>
              <a:buChar char="-"/>
            </a:pPr>
            <a:r>
              <a:rPr lang="en" sz="2208"/>
              <a:t>What did we Learn?</a:t>
            </a:r>
            <a:endParaRPr sz="160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700" y="691113"/>
            <a:ext cx="5643300" cy="3761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</a:t>
            </a:r>
            <a:r>
              <a:rPr lang="en"/>
              <a:t>: 		</a:t>
            </a:r>
            <a:r>
              <a:rPr lang="en"/>
              <a:t>Matt Godfrey, </a:t>
            </a:r>
            <a:r>
              <a:rPr lang="en"/>
              <a:t>Anne Good, Mariano Rivera, Grace Zafar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Topic</a:t>
            </a:r>
            <a:r>
              <a:rPr lang="en"/>
              <a:t>: 		Higher Education Costs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Why</a:t>
            </a:r>
            <a:r>
              <a:rPr lang="en"/>
              <a:t>: 		We all found the topic interesting and the dataset was pretty clean </a:t>
            </a:r>
            <a:endParaRPr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easy to use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Github Repo:</a:t>
            </a:r>
            <a:r>
              <a:rPr lang="en">
                <a:solidFill>
                  <a:schemeClr val="lt2"/>
                </a:solidFill>
              </a:rPr>
              <a:t> </a:t>
            </a:r>
            <a:r>
              <a:rPr lang="en" u="sng">
                <a:solidFill>
                  <a:schemeClr val="lt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https://github.com/sweeneygood/cost-of-higher-ed</a:t>
            </a:r>
            <a:r>
              <a:rPr lang="en">
                <a:solidFill>
                  <a:schemeClr val="lt2"/>
                </a:solidFill>
              </a:rPr>
              <a:t>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Proposal:</a:t>
            </a:r>
            <a:r>
              <a:rPr lang="en"/>
              <a:t> 	</a:t>
            </a:r>
            <a:r>
              <a:rPr lang="en" u="sng">
                <a:solidFill>
                  <a:schemeClr val="lt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here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 - Planning</a:t>
            </a:r>
            <a:endParaRPr/>
          </a:p>
        </p:txBody>
      </p:sp>
      <p:graphicFrame>
        <p:nvGraphicFramePr>
          <p:cNvPr id="88" name="Google Shape;88;p17"/>
          <p:cNvGraphicFramePr/>
          <p:nvPr/>
        </p:nvGraphicFramePr>
        <p:xfrm>
          <a:off x="540925" y="1689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{00D48BF7-E3E5-4BED-85DB-DA7BB7238DA5}</a:tableStyleId>
              </a:tblPr>
              <a:tblGrid>
                <a:gridCol w="5304925"/>
                <a:gridCol w="25007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Task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Main Contact Person 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Load Data using Jupyter Notebook, DB Setup, Flask Server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Anne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HTML/CSS/Bootstrap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Grace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Leaflet Map, Markers, OnClick Marker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Matt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First Visualization with passing data - Bar Graph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Mariano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Visualization - Pie Graph - Chart.js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Group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375" y="152400"/>
            <a:ext cx="860078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the Data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1950" y="1047625"/>
            <a:ext cx="2584176" cy="337337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/>
        </p:nvSpPr>
        <p:spPr>
          <a:xfrm>
            <a:off x="380450" y="10476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https://nces.ed.gov/ipeds/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450" y="1514000"/>
            <a:ext cx="4281800" cy="244062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/>
          <p:nvPr/>
        </p:nvSpPr>
        <p:spPr>
          <a:xfrm>
            <a:off x="4852275" y="2496575"/>
            <a:ext cx="5322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/>
        </p:nvSpPr>
        <p:spPr>
          <a:xfrm>
            <a:off x="5561950" y="5521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https://www.tuitiontracker.org/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8" name="Google Shape;108;p20"/>
          <p:cNvSpPr txBox="1"/>
          <p:nvPr/>
        </p:nvSpPr>
        <p:spPr>
          <a:xfrm>
            <a:off x="359850" y="705475"/>
            <a:ext cx="2934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IPEDS</a:t>
            </a:r>
            <a:endParaRPr b="1"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of the application</a:t>
            </a:r>
            <a:endParaRPr/>
          </a:p>
        </p:txBody>
      </p:sp>
      <p:sp>
        <p:nvSpPr>
          <p:cNvPr id="114" name="Google Shape;114;p21"/>
          <p:cNvSpPr/>
          <p:nvPr/>
        </p:nvSpPr>
        <p:spPr>
          <a:xfrm>
            <a:off x="450600" y="494975"/>
            <a:ext cx="1482000" cy="103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1"/>
          <p:cNvSpPr/>
          <p:nvPr/>
        </p:nvSpPr>
        <p:spPr>
          <a:xfrm>
            <a:off x="2136025" y="1773600"/>
            <a:ext cx="1322100" cy="1220400"/>
          </a:xfrm>
          <a:prstGeom prst="can">
            <a:avLst>
              <a:gd fmla="val 25000" name="adj"/>
            </a:avLst>
          </a:prstGeom>
          <a:solidFill>
            <a:schemeClr val="accent3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/>
          <p:nvPr/>
        </p:nvSpPr>
        <p:spPr>
          <a:xfrm>
            <a:off x="5997175" y="1526675"/>
            <a:ext cx="1387500" cy="1147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index.html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117" name="Google Shape;117;p21"/>
          <p:cNvSpPr/>
          <p:nvPr/>
        </p:nvSpPr>
        <p:spPr>
          <a:xfrm rot="5400000">
            <a:off x="1910875" y="821850"/>
            <a:ext cx="1205700" cy="11625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/>
        </p:nvSpPr>
        <p:spPr>
          <a:xfrm>
            <a:off x="494200" y="738400"/>
            <a:ext cx="1387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Jupyter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Notebook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1"/>
          <p:cNvSpPr txBox="1"/>
          <p:nvPr/>
        </p:nvSpPr>
        <p:spPr>
          <a:xfrm>
            <a:off x="2136025" y="2271150"/>
            <a:ext cx="132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21"/>
          <p:cNvSpPr/>
          <p:nvPr/>
        </p:nvSpPr>
        <p:spPr>
          <a:xfrm>
            <a:off x="4090125" y="494975"/>
            <a:ext cx="1482000" cy="103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 txBox="1"/>
          <p:nvPr/>
        </p:nvSpPr>
        <p:spPr>
          <a:xfrm>
            <a:off x="4133725" y="738400"/>
            <a:ext cx="1387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app.py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(Flask Server)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21"/>
          <p:cNvSpPr/>
          <p:nvPr/>
        </p:nvSpPr>
        <p:spPr>
          <a:xfrm>
            <a:off x="6934200" y="2848825"/>
            <a:ext cx="1387500" cy="598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logic.js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6934200" y="3553350"/>
            <a:ext cx="1387500" cy="598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app.js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6934200" y="4257875"/>
            <a:ext cx="1387500" cy="598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plots</a:t>
            </a:r>
            <a:r>
              <a:rPr b="1" lang="en">
                <a:solidFill>
                  <a:schemeClr val="dk2"/>
                </a:solidFill>
              </a:rPr>
              <a:t>.js</a:t>
            </a:r>
            <a:endParaRPr b="1">
              <a:solidFill>
                <a:schemeClr val="dk2"/>
              </a:solidFill>
            </a:endParaRPr>
          </a:p>
        </p:txBody>
      </p:sp>
      <p:cxnSp>
        <p:nvCxnSpPr>
          <p:cNvPr id="125" name="Google Shape;125;p21"/>
          <p:cNvCxnSpPr>
            <a:stCxn id="116" idx="2"/>
            <a:endCxn id="122" idx="1"/>
          </p:cNvCxnSpPr>
          <p:nvPr/>
        </p:nvCxnSpPr>
        <p:spPr>
          <a:xfrm flipH="1" rot="-5400000">
            <a:off x="6575725" y="2789675"/>
            <a:ext cx="473700" cy="2433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21"/>
          <p:cNvCxnSpPr>
            <a:endCxn id="123" idx="1"/>
          </p:cNvCxnSpPr>
          <p:nvPr/>
        </p:nvCxnSpPr>
        <p:spPr>
          <a:xfrm flipH="1" rot="-5400000">
            <a:off x="6235500" y="3154050"/>
            <a:ext cx="1166400" cy="2310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21"/>
          <p:cNvCxnSpPr>
            <a:stCxn id="116" idx="2"/>
            <a:endCxn id="124" idx="1"/>
          </p:cNvCxnSpPr>
          <p:nvPr/>
        </p:nvCxnSpPr>
        <p:spPr>
          <a:xfrm flipH="1" rot="-5400000">
            <a:off x="5871175" y="3494225"/>
            <a:ext cx="1882800" cy="2433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21"/>
          <p:cNvCxnSpPr>
            <a:stCxn id="120" idx="2"/>
            <a:endCxn id="119" idx="3"/>
          </p:cNvCxnSpPr>
          <p:nvPr/>
        </p:nvCxnSpPr>
        <p:spPr>
          <a:xfrm rot="5400000">
            <a:off x="3672225" y="1312475"/>
            <a:ext cx="944700" cy="1373100"/>
          </a:xfrm>
          <a:prstGeom prst="curved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21"/>
          <p:cNvCxnSpPr>
            <a:stCxn id="119" idx="3"/>
            <a:endCxn id="116" idx="1"/>
          </p:cNvCxnSpPr>
          <p:nvPr/>
        </p:nvCxnSpPr>
        <p:spPr>
          <a:xfrm flipH="1" rot="10800000">
            <a:off x="3458125" y="2100450"/>
            <a:ext cx="2539200" cy="370800"/>
          </a:xfrm>
          <a:prstGeom prst="curvedConnector3">
            <a:avLst>
              <a:gd fmla="val 49997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" name="Google Shape;130;p21"/>
          <p:cNvSpPr/>
          <p:nvPr/>
        </p:nvSpPr>
        <p:spPr>
          <a:xfrm>
            <a:off x="461197" y="2118725"/>
            <a:ext cx="886302" cy="799092"/>
          </a:xfrm>
          <a:prstGeom prst="flowChartMulti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CSVs</a:t>
            </a:r>
            <a:endParaRPr/>
          </a:p>
        </p:txBody>
      </p:sp>
      <p:sp>
        <p:nvSpPr>
          <p:cNvPr id="131" name="Google Shape;131;p21"/>
          <p:cNvSpPr/>
          <p:nvPr/>
        </p:nvSpPr>
        <p:spPr>
          <a:xfrm>
            <a:off x="697550" y="1567075"/>
            <a:ext cx="421500" cy="598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